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65" r:id="rId3"/>
    <p:sldId id="258" r:id="rId4"/>
    <p:sldId id="259" r:id="rId5"/>
    <p:sldId id="260" r:id="rId6"/>
    <p:sldId id="261" r:id="rId7"/>
    <p:sldId id="262" r:id="rId8"/>
    <p:sldId id="263"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7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D44E6-C67D-0846-B319-81A1F6B0C40D}" type="datetimeFigureOut">
              <a:rPr lang="en-US" smtClean="0"/>
              <a:t>5/6/21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E5A7C-7E6B-7745-A2C8-01E12AFA6B47}" type="slidenum">
              <a:rPr lang="en-US" smtClean="0"/>
              <a:t>‹#›</a:t>
            </a:fld>
            <a:endParaRPr lang="en-US"/>
          </a:p>
        </p:txBody>
      </p:sp>
    </p:spTree>
    <p:extLst>
      <p:ext uri="{BB962C8B-B14F-4D97-AF65-F5344CB8AC3E}">
        <p14:creationId xmlns:p14="http://schemas.microsoft.com/office/powerpoint/2010/main" val="4153682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Jordan</a:t>
            </a:r>
            <a:endParaRPr lang="en-US" dirty="0"/>
          </a:p>
        </p:txBody>
      </p:sp>
      <p:sp>
        <p:nvSpPr>
          <p:cNvPr id="4" name="Slide Number Placeholder 3"/>
          <p:cNvSpPr>
            <a:spLocks noGrp="1"/>
          </p:cNvSpPr>
          <p:nvPr>
            <p:ph type="sldNum" sz="quarter" idx="10"/>
          </p:nvPr>
        </p:nvSpPr>
        <p:spPr/>
        <p:txBody>
          <a:bodyPr/>
          <a:lstStyle/>
          <a:p>
            <a:fld id="{EFCE5A7C-7E6B-7745-A2C8-01E12AFA6B47}" type="slidenum">
              <a:rPr lang="en-US" smtClean="0"/>
              <a:t>6</a:t>
            </a:fld>
            <a:endParaRPr lang="en-US"/>
          </a:p>
        </p:txBody>
      </p:sp>
    </p:spTree>
    <p:extLst>
      <p:ext uri="{BB962C8B-B14F-4D97-AF65-F5344CB8AC3E}">
        <p14:creationId xmlns:p14="http://schemas.microsoft.com/office/powerpoint/2010/main" val="362999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s-ES_tradnl"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62D690C0-04E0-A54A-B57E-49B1F90EF17A}" type="datetimeFigureOut">
              <a:rPr lang="en-US" smtClean="0"/>
              <a:t>5/6/21</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607991D9-3DCC-CD42-9C4D-CDAF708670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s-ES_tradnl"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2D690C0-04E0-A54A-B57E-49B1F90EF17A}" type="datetimeFigureOut">
              <a:rPr lang="en-US" smtClean="0"/>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91D9-3DCC-CD42-9C4D-CDAF70867056}"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s-ES_tradnl"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s-ES_tradnl"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smtClean="0"/>
              <a:t>Click to edit Master text styles</a:t>
            </a:r>
          </a:p>
        </p:txBody>
      </p:sp>
      <p:sp>
        <p:nvSpPr>
          <p:cNvPr id="5" name="Date Placeholder 4"/>
          <p:cNvSpPr>
            <a:spLocks noGrp="1"/>
          </p:cNvSpPr>
          <p:nvPr>
            <p:ph type="dt" sz="half" idx="10"/>
          </p:nvPr>
        </p:nvSpPr>
        <p:spPr/>
        <p:txBody>
          <a:bodyPr/>
          <a:lstStyle/>
          <a:p>
            <a:fld id="{62D690C0-04E0-A54A-B57E-49B1F90EF17A}" type="datetimeFigureOut">
              <a:rPr lang="en-US" smtClean="0"/>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s-ES_tradnl"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smtClean="0"/>
              <a:t>Click to edit Master text styles</a:t>
            </a:r>
          </a:p>
        </p:txBody>
      </p:sp>
      <p:sp>
        <p:nvSpPr>
          <p:cNvPr id="5" name="Date Placeholder 4"/>
          <p:cNvSpPr>
            <a:spLocks noGrp="1"/>
          </p:cNvSpPr>
          <p:nvPr>
            <p:ph type="dt" sz="half" idx="10"/>
          </p:nvPr>
        </p:nvSpPr>
        <p:spPr/>
        <p:txBody>
          <a:bodyPr/>
          <a:lstStyle/>
          <a:p>
            <a:fld id="{62D690C0-04E0-A54A-B57E-49B1F90EF17A}" type="datetimeFigureOut">
              <a:rPr lang="en-US" smtClean="0"/>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62D690C0-04E0-A54A-B57E-49B1F90EF17A}" type="datetimeFigureOut">
              <a:rPr lang="en-US" smtClean="0"/>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s-ES_tradnl"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62D690C0-04E0-A54A-B57E-49B1F90EF17A}" type="datetimeFigureOut">
              <a:rPr lang="en-US" smtClean="0"/>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62D690C0-04E0-A54A-B57E-49B1F90EF17A}" type="datetimeFigureOut">
              <a:rPr lang="en-US" smtClean="0"/>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s-ES_tradnl"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62D690C0-04E0-A54A-B57E-49B1F90EF17A}" type="datetimeFigureOut">
              <a:rPr lang="en-US" smtClean="0"/>
              <a:t>5/6/21</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s-ES_tradnl"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s-ES_tradnl"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2D690C0-04E0-A54A-B57E-49B1F90EF17A}" type="datetimeFigureOut">
              <a:rPr lang="en-US" smtClean="0"/>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a:p>
        </p:txBody>
      </p:sp>
      <p:sp>
        <p:nvSpPr>
          <p:cNvPr id="5" name="Date Placeholder 4"/>
          <p:cNvSpPr>
            <a:spLocks noGrp="1"/>
          </p:cNvSpPr>
          <p:nvPr>
            <p:ph type="dt" sz="half" idx="10"/>
          </p:nvPr>
        </p:nvSpPr>
        <p:spPr/>
        <p:txBody>
          <a:bodyPr/>
          <a:lstStyle/>
          <a:p>
            <a:fld id="{62D690C0-04E0-A54A-B57E-49B1F90EF17A}" type="datetimeFigureOut">
              <a:rPr lang="en-US" smtClean="0"/>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7" name="Date Placeholder 6"/>
          <p:cNvSpPr>
            <a:spLocks noGrp="1"/>
          </p:cNvSpPr>
          <p:nvPr>
            <p:ph type="dt" sz="half" idx="10"/>
          </p:nvPr>
        </p:nvSpPr>
        <p:spPr/>
        <p:txBody>
          <a:bodyPr/>
          <a:lstStyle/>
          <a:p>
            <a:fld id="{62D690C0-04E0-A54A-B57E-49B1F90EF17A}" type="datetimeFigureOut">
              <a:rPr lang="en-US" smtClean="0"/>
              <a:t>5/6/21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62D690C0-04E0-A54A-B57E-49B1F90EF17A}" type="datetimeFigureOut">
              <a:rPr lang="en-US" smtClean="0"/>
              <a:t>5/6/21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2D690C0-04E0-A54A-B57E-49B1F90EF17A}" type="datetimeFigureOut">
              <a:rPr lang="en-US" smtClean="0"/>
              <a:t>5/6/21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s-ES_tradnl"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s-ES_tradnl" smtClean="0"/>
              <a:t>Click to edit Master text styles</a:t>
            </a:r>
          </a:p>
        </p:txBody>
      </p:sp>
      <p:sp>
        <p:nvSpPr>
          <p:cNvPr id="5" name="Date Placeholder 4"/>
          <p:cNvSpPr>
            <a:spLocks noGrp="1"/>
          </p:cNvSpPr>
          <p:nvPr>
            <p:ph type="dt" sz="half" idx="10"/>
          </p:nvPr>
        </p:nvSpPr>
        <p:spPr/>
        <p:txBody>
          <a:bodyPr/>
          <a:lstStyle/>
          <a:p>
            <a:fld id="{62D690C0-04E0-A54A-B57E-49B1F90EF17A}" type="datetimeFigureOut">
              <a:rPr lang="en-US" smtClean="0"/>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991D9-3DCC-CD42-9C4D-CDAF708670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s-ES_tradnl"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2D690C0-04E0-A54A-B57E-49B1F90EF17A}" type="datetimeFigureOut">
              <a:rPr lang="en-US" smtClean="0"/>
              <a:t>5/6/21</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607991D9-3DCC-CD42-9C4D-CDAF708670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6083"/>
            <a:ext cx="7342188" cy="1924050"/>
          </a:xfrm>
        </p:spPr>
        <p:txBody>
          <a:bodyPr/>
          <a:lstStyle/>
          <a:p>
            <a:r>
              <a:rPr lang="es-ES_tradnl" sz="4400" dirty="0" smtClean="0"/>
              <a:t>Spiritual Crisis in </a:t>
            </a:r>
            <a:r>
              <a:rPr lang="es-ES_tradnl" sz="4400" dirty="0" err="1" smtClean="0"/>
              <a:t>the</a:t>
            </a:r>
            <a:r>
              <a:rPr lang="es-ES_tradnl" sz="4400" dirty="0" smtClean="0"/>
              <a:t> </a:t>
            </a:r>
            <a:r>
              <a:rPr lang="es-ES_tradnl" sz="4400" dirty="0" err="1" smtClean="0"/>
              <a:t>Ecological</a:t>
            </a:r>
            <a:r>
              <a:rPr lang="es-ES_tradnl" sz="4400" dirty="0" smtClean="0"/>
              <a:t> Crisis</a:t>
            </a:r>
            <a:endParaRPr lang="es-ES_tradnl" sz="4400" dirty="0"/>
          </a:p>
        </p:txBody>
      </p:sp>
      <p:sp>
        <p:nvSpPr>
          <p:cNvPr id="3" name="Subtitle 2"/>
          <p:cNvSpPr>
            <a:spLocks noGrp="1"/>
          </p:cNvSpPr>
          <p:nvPr>
            <p:ph type="subTitle" idx="1"/>
          </p:nvPr>
        </p:nvSpPr>
        <p:spPr/>
        <p:txBody>
          <a:bodyPr/>
          <a:lstStyle/>
          <a:p>
            <a:pPr algn="just"/>
            <a:endParaRPr lang="es-ES_tradnl" dirty="0"/>
          </a:p>
        </p:txBody>
      </p:sp>
    </p:spTree>
    <p:extLst>
      <p:ext uri="{BB962C8B-B14F-4D97-AF65-F5344CB8AC3E}">
        <p14:creationId xmlns:p14="http://schemas.microsoft.com/office/powerpoint/2010/main" val="1144582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Actualizing the Practice</a:t>
            </a:r>
            <a:endParaRPr lang="en-US" dirty="0"/>
          </a:p>
        </p:txBody>
      </p:sp>
      <p:sp>
        <p:nvSpPr>
          <p:cNvPr id="3" name="Content Placeholder 2"/>
          <p:cNvSpPr>
            <a:spLocks noGrp="1"/>
          </p:cNvSpPr>
          <p:nvPr>
            <p:ph idx="1"/>
          </p:nvPr>
        </p:nvSpPr>
        <p:spPr/>
        <p:txBody>
          <a:bodyPr/>
          <a:lstStyle/>
          <a:p>
            <a:r>
              <a:rPr lang="en-US" dirty="0" smtClean="0"/>
              <a:t>A Great De-acceleration.</a:t>
            </a:r>
          </a:p>
          <a:p>
            <a:r>
              <a:rPr lang="en-US" dirty="0" err="1" smtClean="0"/>
              <a:t>Askesis</a:t>
            </a:r>
            <a:r>
              <a:rPr lang="en-US" dirty="0" smtClean="0"/>
              <a:t> of Desire - Consumerism.</a:t>
            </a:r>
          </a:p>
          <a:p>
            <a:r>
              <a:rPr lang="en-US" dirty="0" smtClean="0"/>
              <a:t>A </a:t>
            </a:r>
            <a:r>
              <a:rPr lang="en-US" dirty="0" err="1"/>
              <a:t>R</a:t>
            </a:r>
            <a:r>
              <a:rPr lang="en-US" dirty="0" err="1" smtClean="0"/>
              <a:t>eational</a:t>
            </a:r>
            <a:r>
              <a:rPr lang="en-US" dirty="0" smtClean="0"/>
              <a:t> Ontology. Interdependence-Gaia.</a:t>
            </a:r>
          </a:p>
          <a:p>
            <a:r>
              <a:rPr lang="en-US" dirty="0" smtClean="0"/>
              <a:t>Emptiness, non intrinsic identity. Does the notion of emptiness denies personhood or amplifies personhood in an no hierarchical way? Agency of earthlings. </a:t>
            </a:r>
            <a:endParaRPr lang="en-US" dirty="0"/>
          </a:p>
        </p:txBody>
      </p:sp>
    </p:spTree>
    <p:extLst>
      <p:ext uri="{BB962C8B-B14F-4D97-AF65-F5344CB8AC3E}">
        <p14:creationId xmlns:p14="http://schemas.microsoft.com/office/powerpoint/2010/main" val="252327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pantalla 2019-11-05 a las 16.33.2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200" y="338667"/>
            <a:ext cx="8737600" cy="6340157"/>
          </a:xfrm>
          <a:prstGeom prst="rect">
            <a:avLst/>
          </a:prstGeom>
        </p:spPr>
      </p:pic>
    </p:spTree>
    <p:extLst>
      <p:ext uri="{BB962C8B-B14F-4D97-AF65-F5344CB8AC3E}">
        <p14:creationId xmlns:p14="http://schemas.microsoft.com/office/powerpoint/2010/main" val="37025664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Anthropocene</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a:t>“To deny that global warming is real is precisely to deny that humans have become geological agents, changing the most basic physical processes of the </a:t>
            </a:r>
            <a:r>
              <a:rPr lang="en-US" dirty="0" err="1" smtClean="0"/>
              <a:t>earth.For</a:t>
            </a:r>
            <a:r>
              <a:rPr lang="en-US" dirty="0" smtClean="0"/>
              <a:t> </a:t>
            </a:r>
            <a:r>
              <a:rPr lang="en-US" dirty="0"/>
              <a:t>centuries, scientists thought that earth processes were so large and powerful that nothing we could do could change them. This was a basic tenet of geological science: that human </a:t>
            </a:r>
            <a:r>
              <a:rPr lang="en-US" dirty="0" smtClean="0"/>
              <a:t>chronologies </a:t>
            </a:r>
            <a:r>
              <a:rPr lang="en-US" dirty="0"/>
              <a:t>were insignificant compared with the vastness of geological time; that human activities were insignificant compared with the force of geological processes. And once they were. But no more. There are now so many of us cutting down so many trees and burning so many billions of tons of fossil fuels that we have indeed become </a:t>
            </a:r>
            <a:r>
              <a:rPr lang="en-US" dirty="0" smtClean="0"/>
              <a:t>geological </a:t>
            </a:r>
            <a:r>
              <a:rPr lang="en-US" dirty="0"/>
              <a:t>agents. We have changed the chemistry of our atmosphere, causing sea level to rise, ice to melt, and climate to change. There is no reason to think otherwise.” Naomi </a:t>
            </a:r>
            <a:r>
              <a:rPr lang="en-US" dirty="0" err="1" smtClean="0"/>
              <a:t>Oreskes</a:t>
            </a:r>
            <a:endParaRPr lang="en-US" dirty="0" smtClean="0"/>
          </a:p>
          <a:p>
            <a:r>
              <a:rPr lang="en-US" dirty="0" smtClean="0"/>
              <a:t>Humans, as a collective force, become a geological agent. We are living in different conditions, the planet is changing and currently going through a deep modification. We are leaving the Holocene. </a:t>
            </a:r>
            <a:endParaRPr lang="en-US" dirty="0"/>
          </a:p>
        </p:txBody>
      </p:sp>
    </p:spTree>
    <p:extLst>
      <p:ext uri="{BB962C8B-B14F-4D97-AF65-F5344CB8AC3E}">
        <p14:creationId xmlns:p14="http://schemas.microsoft.com/office/powerpoint/2010/main" val="67895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
            </a:r>
            <a:br>
              <a:rPr lang="en-US" sz="2800" dirty="0" smtClean="0"/>
            </a:br>
            <a:r>
              <a:rPr lang="en-US" sz="3600" dirty="0" smtClean="0"/>
              <a:t>Who, what kind of human, made this mess? When did it started?</a:t>
            </a:r>
            <a:br>
              <a:rPr lang="en-US" sz="3600" dirty="0" smtClean="0"/>
            </a:br>
            <a:r>
              <a:rPr lang="en-US" sz="3600" dirty="0" smtClean="0"/>
              <a:t>Time-being</a:t>
            </a:r>
            <a:br>
              <a:rPr lang="en-US" sz="3600" dirty="0" smtClean="0"/>
            </a:br>
            <a:endParaRPr lang="en-US" sz="3600" dirty="0"/>
          </a:p>
        </p:txBody>
      </p:sp>
      <p:sp>
        <p:nvSpPr>
          <p:cNvPr id="3" name="Content Placeholder 2"/>
          <p:cNvSpPr>
            <a:spLocks noGrp="1"/>
          </p:cNvSpPr>
          <p:nvPr>
            <p:ph idx="1"/>
          </p:nvPr>
        </p:nvSpPr>
        <p:spPr/>
        <p:txBody>
          <a:bodyPr>
            <a:normAutofit fontScale="85000" lnSpcReduction="10000"/>
          </a:bodyPr>
          <a:lstStyle/>
          <a:p>
            <a:pPr algn="just"/>
            <a:r>
              <a:rPr lang="en-US" dirty="0" err="1" smtClean="0"/>
              <a:t>Rudimann</a:t>
            </a:r>
            <a:r>
              <a:rPr lang="en-US" dirty="0" smtClean="0"/>
              <a:t>: </a:t>
            </a:r>
            <a:r>
              <a:rPr lang="en-US" dirty="0" err="1" smtClean="0"/>
              <a:t>Neolitic</a:t>
            </a:r>
            <a:r>
              <a:rPr lang="en-US" dirty="0" smtClean="0"/>
              <a:t> Revolution as responsible for the changes in the Earth System. Agriculture and the use of fire. </a:t>
            </a:r>
          </a:p>
          <a:p>
            <a:pPr algn="just"/>
            <a:r>
              <a:rPr lang="en-US" dirty="0" err="1" smtClean="0"/>
              <a:t>Orbis</a:t>
            </a:r>
            <a:r>
              <a:rPr lang="en-US" dirty="0" smtClean="0"/>
              <a:t> Spike (1610): Simon Lewis and Mark Williams. Drop of CO2 in the ice cores related to the death of 90 % of the indigenous population in the Americas. More carbon capture. </a:t>
            </a:r>
          </a:p>
          <a:p>
            <a:pPr algn="just"/>
            <a:r>
              <a:rPr lang="en-US" dirty="0" err="1" smtClean="0"/>
              <a:t>Capitalocene</a:t>
            </a:r>
            <a:r>
              <a:rPr lang="en-US" dirty="0" smtClean="0"/>
              <a:t>: Jason Moore, Andreas </a:t>
            </a:r>
            <a:r>
              <a:rPr lang="en-US" dirty="0" err="1" smtClean="0"/>
              <a:t>Malm</a:t>
            </a:r>
            <a:r>
              <a:rPr lang="en-US" dirty="0" smtClean="0"/>
              <a:t>. Cheap Nature</a:t>
            </a:r>
          </a:p>
          <a:p>
            <a:pPr algn="just"/>
            <a:r>
              <a:rPr lang="en-US" dirty="0" smtClean="0"/>
              <a:t>Great </a:t>
            </a:r>
            <a:r>
              <a:rPr lang="en-US" dirty="0" err="1" smtClean="0"/>
              <a:t>Aceleration</a:t>
            </a:r>
            <a:r>
              <a:rPr lang="en-US" dirty="0" smtClean="0"/>
              <a:t>: </a:t>
            </a:r>
            <a:r>
              <a:rPr lang="en-US" dirty="0" err="1" smtClean="0"/>
              <a:t>Anthropocene</a:t>
            </a:r>
            <a:r>
              <a:rPr lang="en-US" dirty="0" smtClean="0"/>
              <a:t> Working Group (</a:t>
            </a:r>
            <a:r>
              <a:rPr lang="en-US" dirty="0" err="1" smtClean="0"/>
              <a:t>Zalaziewics</a:t>
            </a:r>
            <a:r>
              <a:rPr lang="en-US" dirty="0" smtClean="0"/>
              <a:t>, Steffen).</a:t>
            </a:r>
          </a:p>
          <a:p>
            <a:pPr algn="just"/>
            <a:r>
              <a:rPr lang="en-US" dirty="0" smtClean="0"/>
              <a:t>The Shock of the </a:t>
            </a:r>
            <a:r>
              <a:rPr lang="en-US" dirty="0" err="1" smtClean="0"/>
              <a:t>Anthropocene</a:t>
            </a:r>
            <a:r>
              <a:rPr lang="en-US" dirty="0" smtClean="0"/>
              <a:t> by </a:t>
            </a:r>
            <a:r>
              <a:rPr lang="en-US" dirty="0" err="1" smtClean="0"/>
              <a:t>Cristophe</a:t>
            </a:r>
            <a:r>
              <a:rPr lang="en-US" dirty="0" smtClean="0"/>
              <a:t> </a:t>
            </a:r>
            <a:r>
              <a:rPr lang="en-US" dirty="0" err="1" smtClean="0"/>
              <a:t>Boneuille</a:t>
            </a:r>
            <a:r>
              <a:rPr lang="en-US" dirty="0" smtClean="0"/>
              <a:t> and  Jean Baptiste </a:t>
            </a:r>
            <a:r>
              <a:rPr lang="en-US" dirty="0" err="1" smtClean="0"/>
              <a:t>Fressoz</a:t>
            </a:r>
            <a:r>
              <a:rPr lang="en-US" dirty="0" smtClean="0"/>
              <a:t>. </a:t>
            </a:r>
          </a:p>
          <a:p>
            <a:endParaRPr lang="en-US" dirty="0"/>
          </a:p>
        </p:txBody>
      </p:sp>
    </p:spTree>
    <p:extLst>
      <p:ext uri="{BB962C8B-B14F-4D97-AF65-F5344CB8AC3E}">
        <p14:creationId xmlns:p14="http://schemas.microsoft.com/office/powerpoint/2010/main" val="293889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“Anthropogenic </a:t>
            </a:r>
            <a:r>
              <a:rPr lang="en-US" dirty="0"/>
              <a:t>global climate change is now emerging as what may become the most significant extinction driver of all time, amplifying the already potent mix of anthropogenic pressures behind what is increasingly called Earth’s sixth mass </a:t>
            </a:r>
            <a:r>
              <a:rPr lang="en-US" dirty="0" smtClean="0"/>
              <a:t>extinction… </a:t>
            </a:r>
            <a:r>
              <a:rPr lang="en-US" dirty="0"/>
              <a:t>Ecologist Stuart </a:t>
            </a:r>
            <a:r>
              <a:rPr lang="en-US" dirty="0" err="1"/>
              <a:t>Pimm</a:t>
            </a:r>
            <a:r>
              <a:rPr lang="en-US" dirty="0"/>
              <a:t>, </a:t>
            </a:r>
            <a:r>
              <a:rPr lang="en-US" dirty="0" err="1"/>
              <a:t>palaeontologist</a:t>
            </a:r>
            <a:r>
              <a:rPr lang="en-US" dirty="0"/>
              <a:t> Tony </a:t>
            </a:r>
            <a:r>
              <a:rPr lang="en-US" dirty="0" err="1"/>
              <a:t>Barnosky</a:t>
            </a:r>
            <a:r>
              <a:rPr lang="en-US" dirty="0"/>
              <a:t>, and others have demonstrated that current extinction rates for vertebrates, estimated in extinctions per million species per year, are now at least ten and potentially up to 1,000 times higher than the historical baseline and have increased dramatically in recent centuries.</a:t>
            </a:r>
            <a:r>
              <a:rPr lang="en-US" dirty="0" smtClean="0"/>
              <a:t>”</a:t>
            </a:r>
            <a:endParaRPr lang="en-US" dirty="0"/>
          </a:p>
        </p:txBody>
      </p:sp>
    </p:spTree>
    <p:extLst>
      <p:ext uri="{BB962C8B-B14F-4D97-AF65-F5344CB8AC3E}">
        <p14:creationId xmlns:p14="http://schemas.microsoft.com/office/powerpoint/2010/main" val="301681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pantalla 2019-10-31 a las 22.22.59.png"/>
          <p:cNvPicPr>
            <a:picLocks noChangeAspect="1"/>
          </p:cNvPicPr>
          <p:nvPr/>
        </p:nvPicPr>
        <p:blipFill rotWithShape="1">
          <a:blip r:embed="rId3">
            <a:extLst>
              <a:ext uri="{28A0092B-C50C-407E-A947-70E740481C1C}">
                <a14:useLocalDpi xmlns:a14="http://schemas.microsoft.com/office/drawing/2010/main" val="0"/>
              </a:ext>
            </a:extLst>
          </a:blip>
          <a:srcRect l="1018" t="-3831" r="92"/>
          <a:stretch/>
        </p:blipFill>
        <p:spPr>
          <a:xfrm>
            <a:off x="279400" y="0"/>
            <a:ext cx="8636000" cy="6540500"/>
          </a:xfrm>
          <a:prstGeom prst="rect">
            <a:avLst/>
          </a:prstGeom>
          <a:ln>
            <a:noFill/>
          </a:ln>
          <a:effectLst>
            <a:softEdge rad="112500"/>
          </a:effectLst>
        </p:spPr>
      </p:pic>
    </p:spTree>
    <p:extLst>
      <p:ext uri="{BB962C8B-B14F-4D97-AF65-F5344CB8AC3E}">
        <p14:creationId xmlns:p14="http://schemas.microsoft.com/office/powerpoint/2010/main" val="2684605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Extinction? What is lost?</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“Millions of years before anything like the human species appeared on the scene, albatrosses were already soaring, dancing, and fishing across this great blue planet.</a:t>
            </a:r>
            <a:r>
              <a:rPr lang="en-US" dirty="0" smtClean="0"/>
              <a:t>”</a:t>
            </a:r>
          </a:p>
          <a:p>
            <a:pPr algn="just"/>
            <a:r>
              <a:rPr lang="en-US" dirty="0"/>
              <a:t>We often do not appreciate—and perhaps we cannot truly grasp—the immensity of this intergenerational work: the skill, commitment, cooperation, and hard work, alongside serendipity, that are required in each generation to carry the species </a:t>
            </a:r>
            <a:r>
              <a:rPr lang="en-US" dirty="0" err="1" smtClean="0"/>
              <a:t>through.It</a:t>
            </a:r>
            <a:r>
              <a:rPr lang="en-US" dirty="0" smtClean="0"/>
              <a:t> </a:t>
            </a:r>
            <a:r>
              <a:rPr lang="en-US" dirty="0"/>
              <a:t>is with recognition of this embodied intergenerational achievement that I understand species as “flight ways.” This understanding is possible only since Darwin. Central to the mode of thought that evolutionary theory opened up is the transition from an understanding of a species as a fixed and eternal “kind” to that of something more akin to a historical lineage stretched between a beginning (speciation) and an inevitable end (extinction).5 In this context, a species must be understood as something like a “line of movement” though evolutionary time. But it is much more than an empty trajectory</a:t>
            </a:r>
            <a:r>
              <a:rPr lang="en-US" dirty="0" smtClean="0"/>
              <a:t>.</a:t>
            </a:r>
          </a:p>
          <a:p>
            <a:pPr marL="0" indent="0" algn="r">
              <a:buNone/>
            </a:pPr>
            <a:r>
              <a:rPr lang="en-US" dirty="0" smtClean="0"/>
              <a:t>van </a:t>
            </a:r>
            <a:r>
              <a:rPr lang="en-US" dirty="0" err="1"/>
              <a:t>Dooren</a:t>
            </a:r>
            <a:r>
              <a:rPr lang="en-US" dirty="0"/>
              <a:t>, Thom. “Flight Ways”. </a:t>
            </a:r>
            <a:r>
              <a:rPr lang="en-US" dirty="0" err="1"/>
              <a:t>iBooks</a:t>
            </a:r>
            <a:r>
              <a:rPr lang="en-US" dirty="0"/>
              <a:t>. </a:t>
            </a:r>
          </a:p>
        </p:txBody>
      </p:sp>
    </p:spTree>
    <p:extLst>
      <p:ext uri="{BB962C8B-B14F-4D97-AF65-F5344CB8AC3E}">
        <p14:creationId xmlns:p14="http://schemas.microsoft.com/office/powerpoint/2010/main" val="50199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call a World?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Modern idea: Environment – Mechanistic – Background. No agency at all!</a:t>
            </a:r>
          </a:p>
          <a:p>
            <a:r>
              <a:rPr lang="en-US" dirty="0" smtClean="0"/>
              <a:t>Earth System: processes of the Earth interrelating with each other. Life, from microorganisms to mammals, have played a dramatic role in its formation (Gaia). Human activities become part of the  this process (</a:t>
            </a:r>
            <a:r>
              <a:rPr lang="en-US" dirty="0" err="1" smtClean="0"/>
              <a:t>Anthropocene</a:t>
            </a:r>
            <a:r>
              <a:rPr lang="en-US" dirty="0" smtClean="0"/>
              <a:t>). </a:t>
            </a:r>
          </a:p>
          <a:p>
            <a:r>
              <a:rPr lang="en-US" dirty="0" smtClean="0"/>
              <a:t>“</a:t>
            </a:r>
            <a:r>
              <a:rPr lang="en-US" dirty="0"/>
              <a:t>The Earth System is defined as the integrated biophysical and socioeconomic processes and interactions (cycles) among the atmosphere, hydrosphere, </a:t>
            </a:r>
            <a:r>
              <a:rPr lang="en-US" dirty="0" err="1"/>
              <a:t>cryosphere</a:t>
            </a:r>
            <a:r>
              <a:rPr lang="en-US" dirty="0"/>
              <a:t>, biosphere, geosphere, and </a:t>
            </a:r>
            <a:r>
              <a:rPr lang="en-US" dirty="0" err="1"/>
              <a:t>anthroposphere</a:t>
            </a:r>
            <a:r>
              <a:rPr lang="en-US" dirty="0"/>
              <a:t> (human enterprise) in both spatial —from local to global—and temporal scales, which determine the environmental state of the planet within its current position in the universe. Thus, humans and their activities are fully part of the Earth System, interacting with other components</a:t>
            </a:r>
            <a:r>
              <a:rPr lang="en-US" dirty="0" smtClean="0"/>
              <a:t>.” </a:t>
            </a:r>
            <a:r>
              <a:rPr lang="en-US" i="1" dirty="0" err="1" smtClean="0"/>
              <a:t>Rockstrom</a:t>
            </a:r>
            <a:r>
              <a:rPr lang="en-US" i="1" dirty="0" smtClean="0"/>
              <a:t> et al</a:t>
            </a:r>
            <a:r>
              <a:rPr lang="en-US" dirty="0" smtClean="0"/>
              <a:t>.</a:t>
            </a:r>
          </a:p>
          <a:p>
            <a:endParaRPr lang="en-US" dirty="0"/>
          </a:p>
        </p:txBody>
      </p:sp>
    </p:spTree>
    <p:extLst>
      <p:ext uri="{BB962C8B-B14F-4D97-AF65-F5344CB8AC3E}">
        <p14:creationId xmlns:p14="http://schemas.microsoft.com/office/powerpoint/2010/main" val="292807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Boundaries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MG_00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320" y="1748725"/>
            <a:ext cx="5611090" cy="4724399"/>
          </a:xfrm>
          <a:prstGeom prst="rect">
            <a:avLst/>
          </a:prstGeom>
        </p:spPr>
      </p:pic>
    </p:spTree>
    <p:extLst>
      <p:ext uri="{BB962C8B-B14F-4D97-AF65-F5344CB8AC3E}">
        <p14:creationId xmlns:p14="http://schemas.microsoft.com/office/powerpoint/2010/main" val="11216377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173</TotalTime>
  <Words>805</Words>
  <Application>Microsoft Macintosh PowerPoint</Application>
  <PresentationFormat>On-screen Show (4:3)</PresentationFormat>
  <Paragraphs>28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Capital</vt:lpstr>
      <vt:lpstr>Spiritual Crisis in the Ecological Crisis</vt:lpstr>
      <vt:lpstr>PowerPoint Presentation</vt:lpstr>
      <vt:lpstr>Anthropocene?</vt:lpstr>
      <vt:lpstr> Who, what kind of human, made this mess? When did it started? Time-being </vt:lpstr>
      <vt:lpstr>Extinction</vt:lpstr>
      <vt:lpstr>PowerPoint Presentation</vt:lpstr>
      <vt:lpstr>What is Extinction? What is lost?</vt:lpstr>
      <vt:lpstr>What do we call a World?</vt:lpstr>
      <vt:lpstr>Planetary Boundaries</vt:lpstr>
      <vt:lpstr>Actualizing the Practice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Crisis in the Ecological Crisis</dc:title>
  <dc:creator>Juan Pablo Restrepo</dc:creator>
  <cp:lastModifiedBy>Juan Pablo Restrepo</cp:lastModifiedBy>
  <cp:revision>20</cp:revision>
  <dcterms:created xsi:type="dcterms:W3CDTF">2021-06-05T22:14:37Z</dcterms:created>
  <dcterms:modified xsi:type="dcterms:W3CDTF">2021-06-06T01:07:45Z</dcterms:modified>
</cp:coreProperties>
</file>